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91" r:id="rId4"/>
    <p:sldId id="292" r:id="rId5"/>
    <p:sldId id="293" r:id="rId6"/>
    <p:sldId id="294" r:id="rId7"/>
    <p:sldId id="295" r:id="rId8"/>
    <p:sldId id="290" r:id="rId9"/>
    <p:sldId id="297" r:id="rId10"/>
    <p:sldId id="298" r:id="rId11"/>
    <p:sldId id="299" r:id="rId12"/>
    <p:sldId id="300" r:id="rId13"/>
    <p:sldId id="303" r:id="rId14"/>
    <p:sldId id="301" r:id="rId15"/>
    <p:sldId id="302" r:id="rId16"/>
    <p:sldId id="289" r:id="rId1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4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92527-8287-430F-BCDE-199A5393B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3495FC8-4076-4656-8617-7A139F416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95F3C2-7970-43A7-BA7E-E3F2631C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684879-9ECD-4CE2-9BF6-95F0B2C0F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1E6621-46EA-4D7F-8ED7-80F40AFB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4722B-1411-46AD-AD5F-88C12F6126D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9625622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FCA67-1062-4AC5-9B9C-59EE85CC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13385D3-9D20-4725-B737-DFE441F00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B01E83-8F25-40B1-9E78-91A6DF4DC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1B11DE-58EF-4C17-A8B5-463A1840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396AAD-BFF4-4A54-8D7C-A324F549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158CC-30BA-466E-977C-00860AE4C16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7904155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0D16590-4577-40A6-A834-A994E5334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1677457-1F66-4597-AFB4-2B79F5AA1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B7FDAA-80B5-4A85-AFC6-0A88B2E1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8DB1F8-AA6B-4C02-9A02-5392C3E7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3F96F6-2C4C-4601-85BA-E4FFA232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394A4-72D3-44FD-8483-8BE19CDED7D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9408920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CBDF5-38BC-4267-817D-30AACB013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A405E7-E687-4413-AAFE-91E69D51F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5091FE-188D-4E57-8F76-2B336CA0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A85ED7-03EF-4FC9-B4CE-172AE45F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9489F0-EF27-4E76-AAE4-61EBF76A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2C8E6-7F87-4E27-A18C-3CBA50631BD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903161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2AA41-F231-4326-83FE-646D5ACC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412486-2204-499D-A1D5-46F56C65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C3DA71-827C-4D52-AEFC-49B066E9B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E52523-2921-450E-8AAF-97EDC8A5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033C11-803F-4D87-801B-3E0C0592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9771A-E1EB-4B7E-98B8-EBF46088752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2513582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530051-1029-4FD3-810F-927C804F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FB9AD7-4966-48BF-87DA-AE15D86D6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816269-26D7-449E-9163-C76DBA676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D01E6DF-9F83-4AFE-B6F7-8F1E05C77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D6451A-DC49-4B96-A5D8-981F2B8A4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D207AE-8B75-4C28-99AC-23D34B33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2C7F6-7541-4170-ACF0-113BEBFD004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8037072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030EC-7C76-421F-800B-29FB0BC9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FF66FB-55C7-42DA-BF73-6D6C2082B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21513B-37D2-4139-B162-98185E0BE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38B6E7F-E2E5-4C8C-808F-250A3EE23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BBBE9D2-9A28-4E0D-B4C4-E0C29FEAF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6253D5D-324F-491B-B8BB-6FE5DF332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653FAA3-6424-4E8F-9576-1E70BD6DE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9504B75-8A70-40F1-BC92-DDB8619C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84AD3-7047-4054-A2F5-6CC1846D5F0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5738266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26979-6191-4B1C-8810-06A75D92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18E3C2D-BCCB-4C9D-A5BD-A579CD9C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1D0920-8DD7-41EF-AFEE-4528CC8B8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14577B-FE2C-435F-ADD2-26B62ABD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EEFC2-68F2-44AB-83A8-DCF1959DB5A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734883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82F1392-6435-46E0-8184-B3B504668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A85161A-5D34-454F-B061-FCD3F24A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0F6482-7338-4511-ABF9-7D958298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FD9F3-5717-4198-8B19-1266BD086FD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699886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9BF34B-D33D-425A-BF87-870587A3F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01BC4E-587B-4F08-A177-5C9CEA6B6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528E4D-37DB-44B1-803F-0A0DC039D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ACC151-DB1F-405A-A2FE-CBB9149A0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212BB3-E544-4AAF-B9C0-864D656B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068780-63AD-4607-8855-150A0BAEA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2FABA-786D-4A76-9982-A58B814F25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0608817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DF73CF-76B6-4B94-97EF-16E34C3D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0B87BF9-76E2-4AE6-9761-99CE50390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0D75A2-298F-40D3-8866-C84F036C8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A6086F-11C6-4D91-B420-B392BDE82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45FBB6-7F64-4147-A332-422F24CD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B52956-48A8-4679-84EA-83AC6448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CEE50-DB1B-4663-8C08-599D74440BB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532925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38D8A1-6929-49B3-A980-A41E263D7D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03B63CC-B9B0-4636-AF7F-1500AD3241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417C700-3E7F-4FD9-8044-C56AAAC1D0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3FAAF3B-25AB-4D4A-903D-D0B46EACE7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36A621E-72A8-410B-95E3-C39FE0B972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253FDA-345D-4ED8-BE7D-B2F667E2E718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räsentation3">
            <a:extLst>
              <a:ext uri="{FF2B5EF4-FFF2-40B4-BE49-F238E27FC236}">
                <a16:creationId xmlns:a16="http://schemas.microsoft.com/office/drawing/2014/main" id="{590844FF-F66F-49C3-9317-FC6B1ECFA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6">
            <a:extLst>
              <a:ext uri="{FF2B5EF4-FFF2-40B4-BE49-F238E27FC236}">
                <a16:creationId xmlns:a16="http://schemas.microsoft.com/office/drawing/2014/main" id="{49270B81-02C1-4EF5-9506-A76AE6850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517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1EF941AB-4E4E-4DA5-9037-DF7ACE5AF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2057" name="Text Box 9">
            <a:extLst>
              <a:ext uri="{FF2B5EF4-FFF2-40B4-BE49-F238E27FC236}">
                <a16:creationId xmlns:a16="http://schemas.microsoft.com/office/drawing/2014/main" id="{F292EB72-1DAF-4A34-8786-9FB2699EC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                	         	          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88FAA134-942A-443A-99F0-CF772D581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60" name="Picture 12" descr="HMS Logo 2">
            <a:extLst>
              <a:ext uri="{FF2B5EF4-FFF2-40B4-BE49-F238E27FC236}">
                <a16:creationId xmlns:a16="http://schemas.microsoft.com/office/drawing/2014/main" id="{695C7B33-0E74-42A0-8841-74729D6B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5688012" cy="2230438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9. Tourismus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F8733B4-C2E2-410F-835D-9DDED370B4A9}"/>
              </a:ext>
            </a:extLst>
          </p:cNvPr>
          <p:cNvSpPr txBox="1"/>
          <p:nvPr/>
        </p:nvSpPr>
        <p:spPr>
          <a:xfrm>
            <a:off x="2051720" y="1685598"/>
            <a:ext cx="5401346" cy="923330"/>
          </a:xfrm>
          <a:prstGeom prst="rect">
            <a:avLst/>
          </a:prstGeom>
          <a:solidFill>
            <a:schemeClr val="bg1">
              <a:alpha val="72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de-DE" dirty="0"/>
              <a:t>- Folgen des Massentourismus</a:t>
            </a:r>
          </a:p>
          <a:p>
            <a:pPr lvl="0"/>
            <a:r>
              <a:rPr lang="de-DE" dirty="0"/>
              <a:t>- Tourismusinfrastruktur</a:t>
            </a:r>
          </a:p>
          <a:p>
            <a:pPr lvl="0"/>
            <a:r>
              <a:rPr lang="de-DE" dirty="0"/>
              <a:t>- Verkehrswege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A90D1DD-62D7-406E-86C0-7229C5D86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9" y="3164014"/>
            <a:ext cx="8908061" cy="29568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33611F0-3FC2-44F5-9DA8-5C2D41E39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0772">
            <a:off x="5718678" y="4401973"/>
            <a:ext cx="3131840" cy="20878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1587C4E-6CD4-4690-B44B-A586511C2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024">
            <a:off x="277081" y="4405655"/>
            <a:ext cx="3117726" cy="1754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DC6BDCE-26FB-4F9D-A38A-5EE35D47A4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8309">
            <a:off x="5617852" y="2079711"/>
            <a:ext cx="3241085" cy="18257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94074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>
              <a:alpha val="72000"/>
            </a:srgbClr>
          </a:solidFill>
          <a:ln>
            <a:noFill/>
          </a:ln>
          <a:extLst/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10. Erdkundepräsentationen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D078127-604F-4767-B217-91E474AB628C}"/>
              </a:ext>
            </a:extLst>
          </p:cNvPr>
          <p:cNvSpPr txBox="1"/>
          <p:nvPr/>
        </p:nvSpPr>
        <p:spPr>
          <a:xfrm>
            <a:off x="2051720" y="1685598"/>
            <a:ext cx="5401346" cy="923330"/>
          </a:xfrm>
          <a:prstGeom prst="rect">
            <a:avLst/>
          </a:prstGeom>
          <a:solidFill>
            <a:schemeClr val="bg1">
              <a:alpha val="72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de-DE" dirty="0"/>
              <a:t>In der gymnasialen Jahrgangsstufe 8 erfolgt eine Projektarbeit mit anschließender Präsentation.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13025E2-DBF0-4C3D-B169-64940196E5E2}"/>
              </a:ext>
            </a:extLst>
          </p:cNvPr>
          <p:cNvSpPr txBox="1"/>
          <p:nvPr/>
        </p:nvSpPr>
        <p:spPr>
          <a:xfrm>
            <a:off x="2555776" y="2729578"/>
            <a:ext cx="4199721" cy="3293209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Untersuchungsgebiete für die Projektarbeit:</a:t>
            </a:r>
          </a:p>
          <a:p>
            <a:r>
              <a:rPr lang="de-DE" sz="1600" dirty="0"/>
              <a:t>1. Rhein-Main Gebiet</a:t>
            </a:r>
          </a:p>
          <a:p>
            <a:r>
              <a:rPr lang="de-DE" sz="1600" dirty="0"/>
              <a:t>2. Russland</a:t>
            </a:r>
          </a:p>
          <a:p>
            <a:r>
              <a:rPr lang="de-DE" sz="1600" dirty="0"/>
              <a:t>3. Japan</a:t>
            </a:r>
          </a:p>
          <a:p>
            <a:r>
              <a:rPr lang="de-DE" sz="1600" dirty="0"/>
              <a:t>4. China</a:t>
            </a:r>
          </a:p>
          <a:p>
            <a:r>
              <a:rPr lang="de-DE" sz="1600" dirty="0"/>
              <a:t>5. Indien</a:t>
            </a:r>
          </a:p>
          <a:p>
            <a:r>
              <a:rPr lang="de-DE" sz="1600" dirty="0"/>
              <a:t>6. USA (Osten)</a:t>
            </a:r>
          </a:p>
          <a:p>
            <a:r>
              <a:rPr lang="de-DE" sz="1600" dirty="0"/>
              <a:t>7. Südamerika</a:t>
            </a:r>
          </a:p>
          <a:p>
            <a:r>
              <a:rPr lang="de-DE" sz="1600" dirty="0"/>
              <a:t>8. Afrika</a:t>
            </a:r>
          </a:p>
          <a:p>
            <a:r>
              <a:rPr lang="de-DE" sz="1600" dirty="0"/>
              <a:t>9. Australien</a:t>
            </a:r>
          </a:p>
          <a:p>
            <a:r>
              <a:rPr lang="de-DE" sz="1600" dirty="0"/>
              <a:t>10. USA (Westen)</a:t>
            </a:r>
          </a:p>
          <a:p>
            <a:r>
              <a:rPr lang="de-DE" sz="1600" dirty="0"/>
              <a:t>11. Naher Osten</a:t>
            </a:r>
          </a:p>
          <a:p>
            <a:r>
              <a:rPr lang="de-DE" sz="1600" dirty="0"/>
              <a:t>12. Arktis / Antarktis</a:t>
            </a:r>
          </a:p>
        </p:txBody>
      </p:sp>
    </p:spTree>
    <p:extLst>
      <p:ext uri="{BB962C8B-B14F-4D97-AF65-F5344CB8AC3E}">
        <p14:creationId xmlns:p14="http://schemas.microsoft.com/office/powerpoint/2010/main" val="3837957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11. Geocaching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F1AD4F-0207-48BD-A11B-1C08F59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97" y="1844824"/>
            <a:ext cx="6372200" cy="42481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267754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BD8E0CF-4BFC-4B88-AF40-C3B296810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9852"/>
            <a:ext cx="9144000" cy="601814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12. Länderkunde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4C46EA03-A0A7-4DC6-8463-6E18D145A50F}"/>
              </a:ext>
            </a:extLst>
          </p:cNvPr>
          <p:cNvCxnSpPr/>
          <p:nvPr/>
        </p:nvCxnSpPr>
        <p:spPr>
          <a:xfrm>
            <a:off x="2339752" y="2780928"/>
            <a:ext cx="936104" cy="432048"/>
          </a:xfrm>
          <a:prstGeom prst="straightConnector1">
            <a:avLst/>
          </a:prstGeom>
          <a:ln w="41275"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91BD6041-D263-40D5-AB8D-E3CACBC444BF}"/>
              </a:ext>
            </a:extLst>
          </p:cNvPr>
          <p:cNvSpPr txBox="1"/>
          <p:nvPr/>
        </p:nvSpPr>
        <p:spPr>
          <a:xfrm>
            <a:off x="3347864" y="3086844"/>
            <a:ext cx="720080" cy="369332"/>
          </a:xfrm>
          <a:prstGeom prst="rect">
            <a:avLst/>
          </a:prstGeom>
          <a:solidFill>
            <a:srgbClr val="FF0000">
              <a:alpha val="28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USA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BBA4AC7-258A-41AF-9360-4088F42A5D9D}"/>
              </a:ext>
            </a:extLst>
          </p:cNvPr>
          <p:cNvCxnSpPr>
            <a:cxnSpLocks/>
          </p:cNvCxnSpPr>
          <p:nvPr/>
        </p:nvCxnSpPr>
        <p:spPr>
          <a:xfrm>
            <a:off x="7020272" y="1990838"/>
            <a:ext cx="1143744" cy="958737"/>
          </a:xfrm>
          <a:prstGeom prst="straightConnector1">
            <a:avLst/>
          </a:prstGeom>
          <a:ln w="41275"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CB20397B-B42E-4178-B688-5A5D853B92F9}"/>
              </a:ext>
            </a:extLst>
          </p:cNvPr>
          <p:cNvSpPr txBox="1"/>
          <p:nvPr/>
        </p:nvSpPr>
        <p:spPr>
          <a:xfrm>
            <a:off x="7600528" y="2981389"/>
            <a:ext cx="1143744" cy="369332"/>
          </a:xfrm>
          <a:prstGeom prst="rect">
            <a:avLst/>
          </a:prstGeom>
          <a:solidFill>
            <a:srgbClr val="FF0000">
              <a:alpha val="28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Russland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A967B4EA-4D31-4CF9-A4CB-A6F0DE13AE82}"/>
              </a:ext>
            </a:extLst>
          </p:cNvPr>
          <p:cNvCxnSpPr>
            <a:cxnSpLocks/>
          </p:cNvCxnSpPr>
          <p:nvPr/>
        </p:nvCxnSpPr>
        <p:spPr>
          <a:xfrm>
            <a:off x="3253163" y="4171920"/>
            <a:ext cx="886789" cy="474592"/>
          </a:xfrm>
          <a:prstGeom prst="straightConnector1">
            <a:avLst/>
          </a:prstGeom>
          <a:ln w="41275"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91E3811-22C9-40F6-8087-D2F88CEFE500}"/>
              </a:ext>
            </a:extLst>
          </p:cNvPr>
          <p:cNvCxnSpPr>
            <a:cxnSpLocks/>
          </p:cNvCxnSpPr>
          <p:nvPr/>
        </p:nvCxnSpPr>
        <p:spPr>
          <a:xfrm flipH="1">
            <a:off x="1187624" y="2132856"/>
            <a:ext cx="707977" cy="648072"/>
          </a:xfrm>
          <a:prstGeom prst="straightConnector1">
            <a:avLst/>
          </a:prstGeom>
          <a:ln w="41275"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270B53A1-DDAA-48C3-9C78-7541D8663BE3}"/>
              </a:ext>
            </a:extLst>
          </p:cNvPr>
          <p:cNvCxnSpPr>
            <a:cxnSpLocks/>
          </p:cNvCxnSpPr>
          <p:nvPr/>
        </p:nvCxnSpPr>
        <p:spPr>
          <a:xfrm flipH="1">
            <a:off x="7164288" y="4646512"/>
            <a:ext cx="504056" cy="444600"/>
          </a:xfrm>
          <a:prstGeom prst="straightConnector1">
            <a:avLst/>
          </a:prstGeom>
          <a:ln w="41275"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65BD9B40-62AB-4A84-88DC-794DAEB27ACC}"/>
              </a:ext>
            </a:extLst>
          </p:cNvPr>
          <p:cNvCxnSpPr>
            <a:cxnSpLocks/>
          </p:cNvCxnSpPr>
          <p:nvPr/>
        </p:nvCxnSpPr>
        <p:spPr>
          <a:xfrm flipH="1">
            <a:off x="6529019" y="2949575"/>
            <a:ext cx="347237" cy="1127497"/>
          </a:xfrm>
          <a:prstGeom prst="straightConnector1">
            <a:avLst/>
          </a:prstGeom>
          <a:ln w="41275"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EF6B738-8126-48F8-94E6-393A410BC6C2}"/>
              </a:ext>
            </a:extLst>
          </p:cNvPr>
          <p:cNvSpPr txBox="1"/>
          <p:nvPr/>
        </p:nvSpPr>
        <p:spPr>
          <a:xfrm>
            <a:off x="6158212" y="5188197"/>
            <a:ext cx="1222100" cy="369332"/>
          </a:xfrm>
          <a:prstGeom prst="rect">
            <a:avLst/>
          </a:prstGeom>
          <a:solidFill>
            <a:srgbClr val="FF0000">
              <a:alpha val="28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Australien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7E97A9E-F869-4FAC-AEF5-57312868D1FC}"/>
              </a:ext>
            </a:extLst>
          </p:cNvPr>
          <p:cNvSpPr txBox="1"/>
          <p:nvPr/>
        </p:nvSpPr>
        <p:spPr>
          <a:xfrm>
            <a:off x="5957147" y="4108886"/>
            <a:ext cx="847101" cy="369332"/>
          </a:xfrm>
          <a:prstGeom prst="rect">
            <a:avLst/>
          </a:prstGeom>
          <a:solidFill>
            <a:srgbClr val="FF0000">
              <a:alpha val="28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China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222767A-1E79-47BB-A3FA-D772048DC94F}"/>
              </a:ext>
            </a:extLst>
          </p:cNvPr>
          <p:cNvSpPr txBox="1"/>
          <p:nvPr/>
        </p:nvSpPr>
        <p:spPr>
          <a:xfrm>
            <a:off x="3685948" y="4684146"/>
            <a:ext cx="1143744" cy="369332"/>
          </a:xfrm>
          <a:prstGeom prst="rect">
            <a:avLst/>
          </a:prstGeom>
          <a:solidFill>
            <a:srgbClr val="FF0000">
              <a:alpha val="28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Brasilien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A0B8E51-92B6-41DE-B28C-F85F45D3483D}"/>
              </a:ext>
            </a:extLst>
          </p:cNvPr>
          <p:cNvSpPr txBox="1"/>
          <p:nvPr/>
        </p:nvSpPr>
        <p:spPr>
          <a:xfrm>
            <a:off x="467544" y="2833544"/>
            <a:ext cx="1017042" cy="369332"/>
          </a:xfrm>
          <a:prstGeom prst="rect">
            <a:avLst/>
          </a:prstGeom>
          <a:solidFill>
            <a:srgbClr val="FF0000">
              <a:alpha val="28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Kanada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AFEE5A0-6D96-47BF-83E5-2ACD74CB7E1F}"/>
              </a:ext>
            </a:extLst>
          </p:cNvPr>
          <p:cNvSpPr txBox="1"/>
          <p:nvPr/>
        </p:nvSpPr>
        <p:spPr>
          <a:xfrm>
            <a:off x="2156873" y="1714671"/>
            <a:ext cx="1815790" cy="646331"/>
          </a:xfrm>
          <a:prstGeom prst="rect">
            <a:avLst/>
          </a:prstGeom>
          <a:solidFill>
            <a:srgbClr val="FF0000">
              <a:alpha val="28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Bundesrepublik Deutschland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2DECE70E-8492-4714-A20E-311BFF8D29A1}"/>
              </a:ext>
            </a:extLst>
          </p:cNvPr>
          <p:cNvCxnSpPr>
            <a:cxnSpLocks/>
          </p:cNvCxnSpPr>
          <p:nvPr/>
        </p:nvCxnSpPr>
        <p:spPr>
          <a:xfrm flipH="1" flipV="1">
            <a:off x="4016466" y="2037836"/>
            <a:ext cx="786410" cy="363507"/>
          </a:xfrm>
          <a:prstGeom prst="straightConnector1">
            <a:avLst/>
          </a:prstGeom>
          <a:ln w="41275"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059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1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1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6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1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6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1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32" grpId="0" animBg="1"/>
      <p:bldP spid="33" grpId="0" animBg="1"/>
      <p:bldP spid="34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Lehrwerke an der HMS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D1B6EA-A729-45E5-A683-F59D7F6FDB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t="7124" r="11584" b="12221"/>
          <a:stretch/>
        </p:blipFill>
        <p:spPr>
          <a:xfrm>
            <a:off x="1763688" y="1813401"/>
            <a:ext cx="5832648" cy="44338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035609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Deutschlandkarte aus der 5 Klasse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72D2CB-7FEF-4630-8121-F6BB611BEF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7827" r="4851" b="5015"/>
          <a:stretch/>
        </p:blipFill>
        <p:spPr>
          <a:xfrm rot="16200000">
            <a:off x="709347" y="2417293"/>
            <a:ext cx="4379152" cy="31570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1F33986-4FC7-49E5-8D3F-EDD6EBF8EC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9" r="11782" b="3609"/>
          <a:stretch/>
        </p:blipFill>
        <p:spPr>
          <a:xfrm rot="16200000">
            <a:off x="4177261" y="2406113"/>
            <a:ext cx="4379154" cy="3179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5270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räsentation3">
            <a:extLst>
              <a:ext uri="{FF2B5EF4-FFF2-40B4-BE49-F238E27FC236}">
                <a16:creationId xmlns:a16="http://schemas.microsoft.com/office/drawing/2014/main" id="{2C82400E-F9AD-4B6D-A684-C9FFCBB7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B2DB6E28-77BC-46D2-8A6A-56B6F6D7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20F69E56-0DEE-4B56-8B07-6C1F68BA2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5845" name="Picture 5" descr="HMS Logo 2">
            <a:extLst>
              <a:ext uri="{FF2B5EF4-FFF2-40B4-BE49-F238E27FC236}">
                <a16:creationId xmlns:a16="http://schemas.microsoft.com/office/drawing/2014/main" id="{8D330427-A3CB-4ACA-BF8F-8026A40B6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Text Box 7">
            <a:extLst>
              <a:ext uri="{FF2B5EF4-FFF2-40B4-BE49-F238E27FC236}">
                <a16:creationId xmlns:a16="http://schemas.microsoft.com/office/drawing/2014/main" id="{44AADDA9-FC56-4FDD-8A70-F5907BD2D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5399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              	          </a:t>
            </a:r>
          </a:p>
        </p:txBody>
      </p:sp>
      <p:sp>
        <p:nvSpPr>
          <p:cNvPr id="35848" name="Text Box 8">
            <a:extLst>
              <a:ext uri="{FF2B5EF4-FFF2-40B4-BE49-F238E27FC236}">
                <a16:creationId xmlns:a16="http://schemas.microsoft.com/office/drawing/2014/main" id="{B11FBF1E-06E4-4B29-94E9-F4F8ED0D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2492375"/>
            <a:ext cx="31686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8000">
                <a:solidFill>
                  <a:schemeClr val="bg1"/>
                </a:solidFill>
              </a:rPr>
              <a:t>ENDE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räsentation3">
            <a:extLst>
              <a:ext uri="{FF2B5EF4-FFF2-40B4-BE49-F238E27FC236}">
                <a16:creationId xmlns:a16="http://schemas.microsoft.com/office/drawing/2014/main" id="{5F0B347C-0F9A-48B5-93EC-F6500569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>
            <a:extLst>
              <a:ext uri="{FF2B5EF4-FFF2-40B4-BE49-F238E27FC236}">
                <a16:creationId xmlns:a16="http://schemas.microsoft.com/office/drawing/2014/main" id="{FF8BAEAE-5AA3-4B84-8C46-A1D6A2AE1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246AE84E-06D3-445E-A791-0A0B5FBFF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   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9B6A2FF9-09F6-4485-8F83-21A565A8C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C0D9A79B-ACD0-4496-991A-F91D56626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345" name="Picture 9" descr="HMS Logo 2">
            <a:extLst>
              <a:ext uri="{FF2B5EF4-FFF2-40B4-BE49-F238E27FC236}">
                <a16:creationId xmlns:a16="http://schemas.microsoft.com/office/drawing/2014/main" id="{20754463-DDD4-4000-868F-21E85AF3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B3B9A93-1423-4CEF-8602-175EC967BD8B}"/>
              </a:ext>
            </a:extLst>
          </p:cNvPr>
          <p:cNvSpPr txBox="1"/>
          <p:nvPr/>
        </p:nvSpPr>
        <p:spPr>
          <a:xfrm>
            <a:off x="2339752" y="1522747"/>
            <a:ext cx="56166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Kernbereiche des Erdkundeunterrichts 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Orientierung</a:t>
            </a:r>
          </a:p>
          <a:p>
            <a:pPr marL="342900" indent="-342900"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Die Erde</a:t>
            </a:r>
          </a:p>
          <a:p>
            <a:pPr marL="342900" indent="-342900">
              <a:buAutoNum type="arabicPeriod" startAt="3"/>
            </a:pPr>
            <a:r>
              <a:rPr lang="de-DE" dirty="0">
                <a:solidFill>
                  <a:schemeClr val="bg1"/>
                </a:solidFill>
              </a:rPr>
              <a:t>Kräfte der Erde</a:t>
            </a:r>
          </a:p>
          <a:p>
            <a:pPr marL="342900" indent="-342900">
              <a:buAutoNum type="arabicPeriod" startAt="3"/>
            </a:pPr>
            <a:r>
              <a:rPr lang="de-DE" dirty="0">
                <a:solidFill>
                  <a:schemeClr val="bg1"/>
                </a:solidFill>
              </a:rPr>
              <a:t>Klima</a:t>
            </a:r>
          </a:p>
          <a:p>
            <a:pPr marL="342900" indent="-342900">
              <a:buAutoNum type="arabicPeriod" startAt="3"/>
            </a:pPr>
            <a:r>
              <a:rPr lang="de-DE" dirty="0">
                <a:solidFill>
                  <a:schemeClr val="bg1"/>
                </a:solidFill>
              </a:rPr>
              <a:t>Deutschland</a:t>
            </a:r>
          </a:p>
          <a:p>
            <a:pPr marL="342900" indent="-342900">
              <a:buAutoNum type="arabicPeriod" startAt="3"/>
            </a:pPr>
            <a:r>
              <a:rPr lang="de-DE" dirty="0">
                <a:solidFill>
                  <a:schemeClr val="bg1"/>
                </a:solidFill>
              </a:rPr>
              <a:t>Europa</a:t>
            </a:r>
          </a:p>
          <a:p>
            <a:pPr marL="342900" indent="-342900">
              <a:buAutoNum type="arabicPeriod" startAt="3"/>
            </a:pPr>
            <a:r>
              <a:rPr lang="de-DE" dirty="0">
                <a:solidFill>
                  <a:schemeClr val="bg1"/>
                </a:solidFill>
              </a:rPr>
              <a:t>Landwirtschaft </a:t>
            </a:r>
          </a:p>
          <a:p>
            <a:pPr marL="342900" indent="-342900">
              <a:buAutoNum type="arabicPeriod" startAt="3"/>
            </a:pPr>
            <a:r>
              <a:rPr lang="de-DE" dirty="0">
                <a:solidFill>
                  <a:schemeClr val="bg1"/>
                </a:solidFill>
              </a:rPr>
              <a:t>Tourismus</a:t>
            </a:r>
          </a:p>
          <a:p>
            <a:pPr marL="342900" indent="-342900">
              <a:buAutoNum type="arabicPeriod" startAt="3"/>
            </a:pPr>
            <a:r>
              <a:rPr lang="de-DE" dirty="0">
                <a:solidFill>
                  <a:schemeClr val="bg1"/>
                </a:solidFill>
              </a:rPr>
              <a:t>Erdkundepräsentationen</a:t>
            </a:r>
          </a:p>
          <a:p>
            <a:pPr marL="342900" indent="-342900">
              <a:buAutoNum type="arabicPeriod" startAt="3"/>
            </a:pPr>
            <a:r>
              <a:rPr lang="de-DE" dirty="0">
                <a:solidFill>
                  <a:schemeClr val="bg1"/>
                </a:solidFill>
              </a:rPr>
              <a:t>Geocaching </a:t>
            </a:r>
          </a:p>
          <a:p>
            <a:pPr marL="342900" indent="-342900">
              <a:buAutoNum type="arabicPeriod" startAt="3"/>
            </a:pPr>
            <a:r>
              <a:rPr lang="de-DE" dirty="0">
                <a:solidFill>
                  <a:schemeClr val="bg1"/>
                </a:solidFill>
              </a:rPr>
              <a:t>Länderkunde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1. Orientierung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A46250-CC26-4D0C-BB8B-78500BB5B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7562">
            <a:off x="4796038" y="2960162"/>
            <a:ext cx="3779912" cy="28314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E674B8-B355-4395-AA6C-70B7D5E7C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7370">
            <a:off x="617135" y="4037413"/>
            <a:ext cx="2534569" cy="1691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6E8941E-6368-430F-B958-E147F60920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1" t="1128" r="365" b="-1128"/>
          <a:stretch/>
        </p:blipFill>
        <p:spPr>
          <a:xfrm rot="764775">
            <a:off x="511893" y="1504063"/>
            <a:ext cx="1096133" cy="1177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287820A-BFCB-4ACB-8362-5422A73D151B}"/>
              </a:ext>
            </a:extLst>
          </p:cNvPr>
          <p:cNvSpPr txBox="1"/>
          <p:nvPr/>
        </p:nvSpPr>
        <p:spPr>
          <a:xfrm>
            <a:off x="2051720" y="1685598"/>
            <a:ext cx="5401346" cy="2031325"/>
          </a:xfrm>
          <a:prstGeom prst="rect">
            <a:avLst/>
          </a:prstGeom>
          <a:solidFill>
            <a:schemeClr val="bg1">
              <a:alpha val="72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/>
              <a:t>- Orientierung im Nahraum</a:t>
            </a:r>
          </a:p>
          <a:p>
            <a:r>
              <a:rPr lang="de-DE" dirty="0"/>
              <a:t>- Orientierungsmöglichkeiten kennen lernen</a:t>
            </a:r>
          </a:p>
          <a:p>
            <a:r>
              <a:rPr lang="de-DE" dirty="0"/>
              <a:t>   Kompass, GPS, Karten </a:t>
            </a:r>
          </a:p>
          <a:p>
            <a:r>
              <a:rPr lang="de-DE" dirty="0"/>
              <a:t>- Atlasarbeit</a:t>
            </a:r>
          </a:p>
          <a:p>
            <a:r>
              <a:rPr lang="de-DE" dirty="0"/>
              <a:t>- Legende</a:t>
            </a:r>
          </a:p>
          <a:p>
            <a:r>
              <a:rPr lang="de-DE" dirty="0"/>
              <a:t>- Maßstab</a:t>
            </a:r>
          </a:p>
          <a:p>
            <a:r>
              <a:rPr lang="de-DE" dirty="0"/>
              <a:t>- Signaturen</a:t>
            </a:r>
          </a:p>
        </p:txBody>
      </p:sp>
    </p:spTree>
    <p:extLst>
      <p:ext uri="{BB962C8B-B14F-4D97-AF65-F5344CB8AC3E}">
        <p14:creationId xmlns:p14="http://schemas.microsoft.com/office/powerpoint/2010/main" val="2867704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49A8364-ADB1-4F60-810F-B130FB40D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49"/>
            <a:ext cx="9144000" cy="54260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2. Die Erde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0838BF1-F806-4440-BBDB-CA71BDDA4A5C}"/>
              </a:ext>
            </a:extLst>
          </p:cNvPr>
          <p:cNvSpPr txBox="1"/>
          <p:nvPr/>
        </p:nvSpPr>
        <p:spPr>
          <a:xfrm>
            <a:off x="2051720" y="1685598"/>
            <a:ext cx="5401346" cy="2031325"/>
          </a:xfrm>
          <a:prstGeom prst="rect">
            <a:avLst/>
          </a:prstGeom>
          <a:solidFill>
            <a:schemeClr val="bg1">
              <a:alpha val="72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de-DE" dirty="0"/>
              <a:t>- Die Kugelgestalt der Erde</a:t>
            </a:r>
          </a:p>
          <a:p>
            <a:pPr lvl="0"/>
            <a:r>
              <a:rPr lang="de-DE" dirty="0"/>
              <a:t>- Kontinente und Ozea­ne</a:t>
            </a:r>
          </a:p>
          <a:p>
            <a:pPr lvl="0"/>
            <a:r>
              <a:rPr lang="de-DE" dirty="0"/>
              <a:t>- Das Gradnetz</a:t>
            </a:r>
          </a:p>
          <a:p>
            <a:pPr lvl="0"/>
            <a:r>
              <a:rPr lang="de-DE" dirty="0"/>
              <a:t>- Die Erdrotation</a:t>
            </a:r>
          </a:p>
          <a:p>
            <a:pPr lvl="0"/>
            <a:r>
              <a:rPr lang="de-DE" dirty="0"/>
              <a:t>- Das Sonnensystem</a:t>
            </a:r>
          </a:p>
          <a:p>
            <a:r>
              <a:rPr lang="de-DE" dirty="0"/>
              <a:t>- Die Jahreszeiten</a:t>
            </a:r>
          </a:p>
          <a:p>
            <a:r>
              <a:rPr lang="de-DE" dirty="0"/>
              <a:t>- Die Mondphasen</a:t>
            </a:r>
          </a:p>
        </p:txBody>
      </p:sp>
    </p:spTree>
    <p:extLst>
      <p:ext uri="{BB962C8B-B14F-4D97-AF65-F5344CB8AC3E}">
        <p14:creationId xmlns:p14="http://schemas.microsoft.com/office/powerpoint/2010/main" val="3845911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3. Endogene und exogene Kräfte der Erde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46A5307-35E3-4E9F-9F93-C11AC2DFFEF9}"/>
              </a:ext>
            </a:extLst>
          </p:cNvPr>
          <p:cNvSpPr txBox="1"/>
          <p:nvPr/>
        </p:nvSpPr>
        <p:spPr>
          <a:xfrm>
            <a:off x="2051720" y="1685598"/>
            <a:ext cx="5401346" cy="2585323"/>
          </a:xfrm>
          <a:prstGeom prst="rect">
            <a:avLst/>
          </a:prstGeom>
          <a:solidFill>
            <a:schemeClr val="bg1">
              <a:alpha val="72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de-DE" dirty="0"/>
              <a:t>- Der innere Aufbau der Erde</a:t>
            </a:r>
          </a:p>
          <a:p>
            <a:pPr lvl="0"/>
            <a:r>
              <a:rPr lang="de-DE" dirty="0"/>
              <a:t>- Vulkanismus</a:t>
            </a:r>
          </a:p>
          <a:p>
            <a:pPr lvl="0"/>
            <a:r>
              <a:rPr lang="de-DE" dirty="0"/>
              <a:t>- Plattentektonik</a:t>
            </a:r>
          </a:p>
          <a:p>
            <a:pPr lvl="0"/>
            <a:r>
              <a:rPr lang="de-DE" dirty="0"/>
              <a:t>- Erdbeben </a:t>
            </a:r>
          </a:p>
          <a:p>
            <a:pPr lvl="0"/>
            <a:r>
              <a:rPr lang="de-DE" dirty="0"/>
              <a:t>- Gebirgsbildung</a:t>
            </a:r>
          </a:p>
          <a:p>
            <a:pPr lvl="0"/>
            <a:r>
              <a:rPr lang="de-DE" dirty="0"/>
              <a:t>- Gesteins- und Wasserkreislauf  </a:t>
            </a:r>
          </a:p>
          <a:p>
            <a:pPr lvl="0"/>
            <a:r>
              <a:rPr lang="de-DE" dirty="0"/>
              <a:t>- Verwitterung</a:t>
            </a:r>
          </a:p>
          <a:p>
            <a:pPr lvl="0"/>
            <a:r>
              <a:rPr lang="de-DE" dirty="0"/>
              <a:t>- Erosion</a:t>
            </a:r>
          </a:p>
          <a:p>
            <a:pPr lvl="0"/>
            <a:r>
              <a:rPr lang="de-DE" dirty="0"/>
              <a:t>- Sedimentation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9D95B2-4552-4717-A7E0-F18C48E49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92"/>
          <a:stretch/>
        </p:blipFill>
        <p:spPr>
          <a:xfrm>
            <a:off x="102084" y="1685598"/>
            <a:ext cx="1638537" cy="459772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3D2B827-05E2-4DFF-A607-3589AF9C2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93985"/>
            <a:ext cx="4608140" cy="271079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C70E826-ECAD-4599-B3C3-3A46080514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" r="440" b="3763"/>
          <a:stretch/>
        </p:blipFill>
        <p:spPr>
          <a:xfrm>
            <a:off x="5704458" y="1822543"/>
            <a:ext cx="3208784" cy="1736728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628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53B07F2-090A-4D52-B9C5-8094AEA182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7"/>
          <a:stretch/>
        </p:blipFill>
        <p:spPr>
          <a:xfrm>
            <a:off x="0" y="1628800"/>
            <a:ext cx="9144000" cy="5229200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4. Klima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96FF65-2750-48A2-A2DF-98EBB4BCC8D2}"/>
              </a:ext>
            </a:extLst>
          </p:cNvPr>
          <p:cNvSpPr txBox="1"/>
          <p:nvPr/>
        </p:nvSpPr>
        <p:spPr>
          <a:xfrm>
            <a:off x="2051720" y="1685598"/>
            <a:ext cx="5401346" cy="1200329"/>
          </a:xfrm>
          <a:prstGeom prst="rect">
            <a:avLst/>
          </a:prstGeom>
          <a:solidFill>
            <a:schemeClr val="bg1">
              <a:alpha val="72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de-DE" dirty="0"/>
              <a:t>- Klimazonen</a:t>
            </a:r>
          </a:p>
          <a:p>
            <a:pPr lvl="0"/>
            <a:r>
              <a:rPr lang="de-DE" dirty="0"/>
              <a:t>- Vegetationszonen</a:t>
            </a:r>
          </a:p>
          <a:p>
            <a:pPr lvl="0"/>
            <a:r>
              <a:rPr lang="de-DE" dirty="0"/>
              <a:t>- Klimadiagramme</a:t>
            </a:r>
          </a:p>
          <a:p>
            <a:pPr lvl="0"/>
            <a:r>
              <a:rPr lang="de-DE" dirty="0"/>
              <a:t>- Wetterelemente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216500-4890-42BF-8B3F-75D65B38B8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3734" r="2884" b="5470"/>
          <a:stretch/>
        </p:blipFill>
        <p:spPr>
          <a:xfrm>
            <a:off x="107504" y="3320598"/>
            <a:ext cx="5761384" cy="278962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CF7AD90-50CA-47FE-9F17-E09E83C40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7012">
            <a:off x="5851985" y="2237834"/>
            <a:ext cx="2699792" cy="18982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EA1A522-45E7-42B4-B6A4-A9BA1A4CF2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228">
            <a:off x="5656020" y="4167167"/>
            <a:ext cx="2602730" cy="19520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796190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1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5. Deutschland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8EA7AC-25E1-4B15-BBF2-6ED84C98E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62" y="943175"/>
            <a:ext cx="4464496" cy="554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9E0F621-DE24-4480-9469-7EEF97095968}"/>
              </a:ext>
            </a:extLst>
          </p:cNvPr>
          <p:cNvSpPr txBox="1"/>
          <p:nvPr/>
        </p:nvSpPr>
        <p:spPr>
          <a:xfrm>
            <a:off x="2051720" y="1685598"/>
            <a:ext cx="5401346" cy="2585323"/>
          </a:xfrm>
          <a:prstGeom prst="rect">
            <a:avLst/>
          </a:prstGeom>
          <a:solidFill>
            <a:schemeClr val="bg1">
              <a:alpha val="72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de-DE" dirty="0"/>
              <a:t>- Großlandschaften </a:t>
            </a:r>
          </a:p>
          <a:p>
            <a:pPr lvl="0"/>
            <a:r>
              <a:rPr lang="de-DE" dirty="0"/>
              <a:t>	Nordseeküste</a:t>
            </a:r>
          </a:p>
          <a:p>
            <a:pPr lvl="0"/>
            <a:r>
              <a:rPr lang="de-DE" dirty="0"/>
              <a:t>	Mittelgebirge</a:t>
            </a:r>
          </a:p>
          <a:p>
            <a:pPr lvl="0"/>
            <a:r>
              <a:rPr lang="de-DE" dirty="0"/>
              <a:t>	Alpen</a:t>
            </a:r>
          </a:p>
          <a:p>
            <a:pPr lvl="0"/>
            <a:r>
              <a:rPr lang="de-DE" dirty="0"/>
              <a:t>- Bundesländer</a:t>
            </a:r>
          </a:p>
          <a:p>
            <a:pPr lvl="0"/>
            <a:r>
              <a:rPr lang="de-DE" dirty="0"/>
              <a:t>- Ländlicher Raum</a:t>
            </a:r>
          </a:p>
          <a:p>
            <a:pPr lvl="0"/>
            <a:r>
              <a:rPr lang="de-DE" dirty="0"/>
              <a:t>- Städtischer Raum</a:t>
            </a:r>
          </a:p>
          <a:p>
            <a:pPr lvl="0"/>
            <a:r>
              <a:rPr lang="de-DE" dirty="0"/>
              <a:t>- zeichnen topographischer Übersichts-</a:t>
            </a:r>
          </a:p>
          <a:p>
            <a:pPr lvl="0"/>
            <a:r>
              <a:rPr lang="de-DE" dirty="0" err="1"/>
              <a:t>skizzen</a:t>
            </a:r>
            <a:r>
              <a:rPr lang="de-DE" dirty="0"/>
              <a:t>, einfache Karten und </a:t>
            </a:r>
            <a:r>
              <a:rPr lang="de-DE" dirty="0" err="1"/>
              <a:t>mind</a:t>
            </a:r>
            <a:r>
              <a:rPr lang="de-DE" dirty="0"/>
              <a:t> </a:t>
            </a:r>
            <a:r>
              <a:rPr lang="de-DE" dirty="0" err="1"/>
              <a:t>maps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B8A1A3-6E3F-48DF-BD3F-0AD1CC4EF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679">
            <a:off x="549910" y="4175482"/>
            <a:ext cx="2566906" cy="1700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DC2D03F-EC1D-43A5-B37C-731DB8621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877">
            <a:off x="3531684" y="4536902"/>
            <a:ext cx="2555493" cy="1795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84340B-1CD8-40C4-ABB6-100820A218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575" y="1193457"/>
            <a:ext cx="2504450" cy="397894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23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4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4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6. Europa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F2B4E7-F326-487C-A1DA-0C1BFDD51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79" y="1342144"/>
            <a:ext cx="6067177" cy="445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F8F2964-35E9-403E-86C9-479A8298401B}"/>
              </a:ext>
            </a:extLst>
          </p:cNvPr>
          <p:cNvSpPr txBox="1"/>
          <p:nvPr/>
        </p:nvSpPr>
        <p:spPr>
          <a:xfrm>
            <a:off x="2051720" y="1685598"/>
            <a:ext cx="5401346" cy="2585323"/>
          </a:xfrm>
          <a:prstGeom prst="rect">
            <a:avLst/>
          </a:prstGeom>
          <a:solidFill>
            <a:schemeClr val="bg1">
              <a:alpha val="72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de-DE" dirty="0"/>
              <a:t>- Räume nach Großlandschaften gliedern (Raumbezug: Niedersachsen, Deutschland und Europa). </a:t>
            </a:r>
          </a:p>
          <a:p>
            <a:pPr lvl="0"/>
            <a:r>
              <a:rPr lang="de-DE" dirty="0"/>
              <a:t>- Räume nach politischer Abgrenzung gliedern (Raumbezug: Deutschland und Europa), </a:t>
            </a:r>
          </a:p>
          <a:p>
            <a:pPr lvl="0"/>
            <a:r>
              <a:rPr lang="de-DE" dirty="0"/>
              <a:t>- unterscheiden in Europa Raumeinheiten nach verschiedenen Kriterien</a:t>
            </a:r>
          </a:p>
          <a:p>
            <a:pPr lvl="0"/>
            <a:r>
              <a:rPr lang="de-DE" dirty="0"/>
              <a:t>(z. B. nach Bevölkerungsverteilung oder nach prägender Funktion).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5F4E0FB-C3D7-41E0-9C49-CB7F853C8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476">
            <a:off x="80503" y="4300565"/>
            <a:ext cx="2915816" cy="16401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7575CB9-BD3B-45E2-8C43-5FBD867A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76" y="4538561"/>
            <a:ext cx="3059832" cy="16064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69120E0-6B69-4F5F-B35B-06BDF44A41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2414">
            <a:off x="5524944" y="4160894"/>
            <a:ext cx="3427661" cy="1919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räsentation3">
            <a:extLst>
              <a:ext uri="{FF2B5EF4-FFF2-40B4-BE49-F238E27FC236}">
                <a16:creationId xmlns:a16="http://schemas.microsoft.com/office/drawing/2014/main" id="{69A12A34-C640-4250-AA46-5EE86052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solidFill>
            <a:srgbClr val="002E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1C66264C-87F8-4F3E-A408-88784D15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FA1C9FE2-FE10-4DDB-9370-AB2C139B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325"/>
            <a:ext cx="9144000" cy="574675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Datum 04.12.2020</a:t>
            </a:r>
          </a:p>
          <a:p>
            <a:pPr>
              <a:spcBef>
                <a:spcPct val="50000"/>
              </a:spcBef>
            </a:pPr>
            <a:r>
              <a:rPr lang="de-DE" altLang="de-D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             	       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200E5FBA-43F4-4BEB-91D9-4E7EDD76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7691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  <a:p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07744F07-3268-41E7-B0E0-2F49B2A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solidFill>
            <a:srgbClr val="002E04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de-DE" altLang="de-DE" b="1" dirty="0">
              <a:solidFill>
                <a:schemeClr val="bg1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Erdkunde an der Heinrich-Mann-Schule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de-DE" alt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1" name="Picture 7" descr="HMS Logo 2">
            <a:extLst>
              <a:ext uri="{FF2B5EF4-FFF2-40B4-BE49-F238E27FC236}">
                <a16:creationId xmlns:a16="http://schemas.microsoft.com/office/drawing/2014/main" id="{FDC9FA6B-7CB4-49F7-9FB3-93C46DFA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35037" cy="36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109CB1-3C5A-4371-9634-368FC34ABB3A}"/>
              </a:ext>
            </a:extLst>
          </p:cNvPr>
          <p:cNvSpPr txBox="1"/>
          <p:nvPr/>
        </p:nvSpPr>
        <p:spPr>
          <a:xfrm>
            <a:off x="467544" y="1162378"/>
            <a:ext cx="81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8. Landwirtschaft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33EF019-473E-41CF-BE2A-7327243BE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007">
            <a:off x="5410609" y="1812208"/>
            <a:ext cx="3329845" cy="48610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D7332D-BB78-4211-BA36-FF5BA544D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934">
            <a:off x="257912" y="2996137"/>
            <a:ext cx="6948264" cy="2957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7FB79DF-2171-4093-AF03-35B9C7811B76}"/>
              </a:ext>
            </a:extLst>
          </p:cNvPr>
          <p:cNvSpPr txBox="1"/>
          <p:nvPr/>
        </p:nvSpPr>
        <p:spPr>
          <a:xfrm>
            <a:off x="2051720" y="1685598"/>
            <a:ext cx="5401346" cy="1477328"/>
          </a:xfrm>
          <a:prstGeom prst="rect">
            <a:avLst/>
          </a:prstGeom>
          <a:solidFill>
            <a:schemeClr val="bg1">
              <a:alpha val="72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de-DE" dirty="0"/>
              <a:t>- Strukturwandel in der Landwirtschaft</a:t>
            </a:r>
          </a:p>
          <a:p>
            <a:pPr lvl="0"/>
            <a:r>
              <a:rPr lang="de-DE" dirty="0"/>
              <a:t>- Landwirtschaftliche Gunsträume (Börden)</a:t>
            </a:r>
          </a:p>
          <a:p>
            <a:pPr lvl="0"/>
            <a:r>
              <a:rPr lang="de-DE" dirty="0"/>
              <a:t>- Viehwirtschaft</a:t>
            </a:r>
          </a:p>
          <a:p>
            <a:pPr lvl="0"/>
            <a:r>
              <a:rPr lang="de-DE" dirty="0"/>
              <a:t>- Ackerbau</a:t>
            </a:r>
          </a:p>
          <a:p>
            <a:pPr lvl="0"/>
            <a:r>
              <a:rPr lang="de-DE" dirty="0"/>
              <a:t>- Sonderkulturen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71567C-467A-459D-BC22-A25E4F12C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664">
            <a:off x="5401599" y="4205823"/>
            <a:ext cx="3347864" cy="22277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49853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572</Words>
  <Application>Microsoft Office PowerPoint</Application>
  <PresentationFormat>Bildschirmpräsentation (4:3)</PresentationFormat>
  <Paragraphs>394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8" baseType="lpstr">
      <vt:lpstr>Arial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User</dc:creator>
  <cp:lastModifiedBy>Alexander Kunkel</cp:lastModifiedBy>
  <cp:revision>57</cp:revision>
  <dcterms:created xsi:type="dcterms:W3CDTF">2011-05-31T17:45:28Z</dcterms:created>
  <dcterms:modified xsi:type="dcterms:W3CDTF">2020-12-05T07:45:06Z</dcterms:modified>
</cp:coreProperties>
</file>